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2" r:id="rId3"/>
    <p:sldId id="257" r:id="rId4"/>
    <p:sldId id="271" r:id="rId5"/>
    <p:sldId id="258" r:id="rId6"/>
    <p:sldId id="259" r:id="rId7"/>
    <p:sldId id="270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5F29"/>
    <a:srgbClr val="B55C03"/>
    <a:srgbClr val="B86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2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5EAA7-1783-4D9C-8493-20D02E5F3434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5D959-F5AD-4DB3-A638-0A404D0A48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657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 is challenging to determine whether others can discern the message the author intends to convey through the chart.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5D959-F5AD-4DB3-A638-0A404D0A487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581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55A12-E0DE-BEF6-400E-397DAA720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40EC0A-2EEB-8680-5AD9-09DDCBAAB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1ADC91-B3C2-924A-0EA3-08B78E3A2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6569-39A0-46E3-B0E6-51BE84E8F6F0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065AE8-D0D0-8FC9-5679-48F9914F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1265A6-D683-AF92-EE93-30EE2217D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0873-B032-4B99-9882-A6599652F8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04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359C4-4FBB-9E0F-FF0B-5BBD6B43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4B7E68-D710-405C-95C4-4A5063BC5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306309-DED0-FB8A-545E-39E2438DD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6569-39A0-46E3-B0E6-51BE84E8F6F0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6153B5-9798-157C-12F8-C007FD24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D2BAD1-4530-C1F7-06FB-99A41E5A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0873-B032-4B99-9882-A6599652F8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20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CD8AA5A-6D3C-71E6-7E5C-3D1EB9E622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598837-45A9-D21A-ED7B-E63D02FFE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07FCBF-7CC1-4D73-D9BD-A59D532A9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6569-39A0-46E3-B0E6-51BE84E8F6F0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7A2D66-B435-DC2A-A352-936F80E5D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BDDB02-D64A-7032-4DEC-ADB4C74DB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0873-B032-4B99-9882-A6599652F8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73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98ACF0-36F1-5085-345A-0E779C81A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640815-1196-9F41-E11B-03699254C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3EC2C8-7E71-3EBF-420A-B7FCA5744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6569-39A0-46E3-B0E6-51BE84E8F6F0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804A31-12AB-28F8-7506-7B5FEB90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D15A72-033B-E207-BB7F-62A12691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0873-B032-4B99-9882-A6599652F8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12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1CF75-CE84-B7B9-0436-7E991630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DA9AE8-9485-D3FC-0F0A-C7854ABCA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6B75C9-755D-022C-B6B2-B4B943E2B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6569-39A0-46E3-B0E6-51BE84E8F6F0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F99BD0-6040-657A-2674-6B1214C5D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6A93F6-0B22-0D23-18E0-D28F6B35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0873-B032-4B99-9882-A6599652F8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91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C06B8-3AB9-3F6F-5D4B-2B57A5D94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43C3CA-6C62-36CA-B17B-FC69111A7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AE2F2D-A185-317E-013D-B545E11B6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2D5FD0-9C67-2762-F3BB-AF7DBCDB1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6569-39A0-46E3-B0E6-51BE84E8F6F0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0121CC-465C-6C97-AF23-A457C106B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1ADEBF-ACB1-53D8-EB22-0A40BE6AB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0873-B032-4B99-9882-A6599652F8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1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79C68-F540-DDE2-EDAE-E8EB7AE1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734E8E-8651-718B-5F0E-97D4FA84D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599EB1-32D5-3FC3-2E63-DF63FE0DA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3EFD81-BFD0-B26D-88C9-B307815244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FF6D49-BEB4-E353-86A8-66A8CFF6B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6CDD89-0284-7BB8-C398-AB8A1A0C4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6569-39A0-46E3-B0E6-51BE84E8F6F0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5FE2055-4840-0089-D309-00BAAEEAC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A5860FB-5B41-054E-C6C1-B2AF708E4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0873-B032-4B99-9882-A6599652F8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342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1C0013-4F5D-5A7C-DEDB-BBD8E34DD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5EDBD3-523A-FA6E-330B-058BF3303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6569-39A0-46E3-B0E6-51BE84E8F6F0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638F17-9454-5BC4-4E21-29B2500C9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FB847-A0D1-D9B9-ED22-18879D040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0873-B032-4B99-9882-A6599652F8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7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BAA937-0D44-5036-50EE-12E52A55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6569-39A0-46E3-B0E6-51BE84E8F6F0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F91325-C58C-3164-038C-F41FADED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06D034-9275-A14E-CC22-12C5F5429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0873-B032-4B99-9882-A6599652F8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170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E898B-7067-56B4-CC7F-BDDE1B01F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FC8D7F-02A4-DDD5-C093-46A6940B2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720A7D-0F6D-11EA-F218-4F818129D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78D545-CD9F-D530-6D46-8E6C78680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6569-39A0-46E3-B0E6-51BE84E8F6F0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773415-3B52-C37B-C6DF-37CF6480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F4BB6C-DC84-84EC-94AD-AF4BF751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0873-B032-4B99-9882-A6599652F8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422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602BE-851F-DDEF-84EA-0E934269B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63E635B-5A11-3EE0-5B6F-6FDB5FF3FC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6FA58A-E040-4F7B-CBE0-1B69E379D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F3DFC5-B924-AAB1-D50F-A07457AC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6569-39A0-46E3-B0E6-51BE84E8F6F0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1C596B-7F94-BD34-B9E9-788D0BFFA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DA7480-F38F-AEA1-8189-BFE72228D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0873-B032-4B99-9882-A6599652F8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89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29C976C-5F17-095F-D3D1-1DE07A45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207D13-C4A1-7695-BECA-8FD28E1C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4B5920-064C-88C9-A0B0-CCD2845FC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76569-39A0-46E3-B0E6-51BE84E8F6F0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1F03E0-417D-E13D-30A9-D3185B66C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E807A1-2649-7710-19A1-847ED85D8F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F0873-B032-4B99-9882-A6599652F8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11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pn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sv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CD7D1-9654-3733-B24F-BC5C8C8D8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122363"/>
            <a:ext cx="10952480" cy="2387600"/>
          </a:xfrm>
        </p:spPr>
        <p:txBody>
          <a:bodyPr>
            <a:noAutofit/>
          </a:bodyPr>
          <a:lstStyle/>
          <a:p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Revelio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A Perception Effectiveness Assessment Approach for Graphical Patterns in Charts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B06951-D73D-EB17-9D09-AEFF1F4CAC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Submission ID: 1415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8407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BB5AD-6B47-020F-C11D-E0B55E20C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3AD33FE-0978-F2CE-B89C-997B9DB20956}"/>
              </a:ext>
            </a:extLst>
          </p:cNvPr>
          <p:cNvSpPr txBox="1">
            <a:spLocks/>
          </p:cNvSpPr>
          <p:nvPr/>
        </p:nvSpPr>
        <p:spPr>
          <a:xfrm>
            <a:off x="558800" y="441643"/>
            <a:ext cx="11389360" cy="145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Our Approach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B9CDBD3-5222-ECCF-2A78-3E5FFB11CD21}"/>
              </a:ext>
            </a:extLst>
          </p:cNvPr>
          <p:cNvGrpSpPr/>
          <p:nvPr/>
        </p:nvGrpSpPr>
        <p:grpSpPr>
          <a:xfrm>
            <a:off x="1409930" y="4712389"/>
            <a:ext cx="9372140" cy="1485061"/>
            <a:chOff x="1451031" y="4712389"/>
            <a:chExt cx="9372140" cy="148506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AF3E4941-01AA-0967-EE93-A9DB88CE055F}"/>
                </a:ext>
              </a:extLst>
            </p:cNvPr>
            <p:cNvSpPr/>
            <p:nvPr/>
          </p:nvSpPr>
          <p:spPr>
            <a:xfrm>
              <a:off x="1451031" y="5028272"/>
              <a:ext cx="1843578" cy="794326"/>
            </a:xfrm>
            <a:prstGeom prst="roundRect">
              <a:avLst/>
            </a:prstGeom>
            <a:solidFill>
              <a:srgbClr val="905F2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Visual Effects Description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03192AD-C850-69DD-2374-A83FDB8B8215}"/>
                </a:ext>
              </a:extLst>
            </p:cNvPr>
            <p:cNvSpPr/>
            <p:nvPr/>
          </p:nvSpPr>
          <p:spPr>
            <a:xfrm>
              <a:off x="8897390" y="5052677"/>
              <a:ext cx="1925781" cy="794326"/>
            </a:xfrm>
            <a:prstGeom prst="roundRect">
              <a:avLst/>
            </a:prstGeom>
            <a:solidFill>
              <a:srgbClr val="905F2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Chart Assessment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43C9E2F-6DF3-F94F-E634-4821190BF46E}"/>
                </a:ext>
              </a:extLst>
            </p:cNvPr>
            <p:cNvSpPr/>
            <p:nvPr/>
          </p:nvSpPr>
          <p:spPr>
            <a:xfrm>
              <a:off x="3917576" y="4712389"/>
              <a:ext cx="4356847" cy="631766"/>
            </a:xfrm>
            <a:prstGeom prst="roundRect">
              <a:avLst/>
            </a:prstGeom>
            <a:solidFill>
              <a:srgbClr val="905F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Perception Simulation Formulation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76B810A1-49CA-7538-B4AD-28D6682A9485}"/>
                </a:ext>
              </a:extLst>
            </p:cNvPr>
            <p:cNvSpPr/>
            <p:nvPr/>
          </p:nvSpPr>
          <p:spPr>
            <a:xfrm>
              <a:off x="3917576" y="5565684"/>
              <a:ext cx="4356847" cy="631766"/>
            </a:xfrm>
            <a:prstGeom prst="roundRect">
              <a:avLst/>
            </a:prstGeom>
            <a:solidFill>
              <a:srgbClr val="905F2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Graphical Patterns Identification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22A32E25-C46B-C13A-DEFC-F16C0A57AB8F}"/>
                </a:ext>
              </a:extLst>
            </p:cNvPr>
            <p:cNvSpPr/>
            <p:nvPr/>
          </p:nvSpPr>
          <p:spPr>
            <a:xfrm rot="20443540">
              <a:off x="3471458" y="5028272"/>
              <a:ext cx="290945" cy="2318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E2881B0A-A1AF-6852-089E-0C76DB20823A}"/>
                </a:ext>
              </a:extLst>
            </p:cNvPr>
            <p:cNvSpPr/>
            <p:nvPr/>
          </p:nvSpPr>
          <p:spPr>
            <a:xfrm rot="1156460" flipV="1">
              <a:off x="3471458" y="5608212"/>
              <a:ext cx="290945" cy="2318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10CD75C6-A4A9-BB0F-4D49-54FA443AD088}"/>
                </a:ext>
              </a:extLst>
            </p:cNvPr>
            <p:cNvSpPr/>
            <p:nvPr/>
          </p:nvSpPr>
          <p:spPr>
            <a:xfrm rot="20443540">
              <a:off x="8451272" y="5608214"/>
              <a:ext cx="290945" cy="2318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7A933B38-87B5-EA6F-35D8-D5318F4F45EF}"/>
                </a:ext>
              </a:extLst>
            </p:cNvPr>
            <p:cNvSpPr/>
            <p:nvPr/>
          </p:nvSpPr>
          <p:spPr>
            <a:xfrm rot="1156460" flipV="1">
              <a:off x="8429595" y="5094198"/>
              <a:ext cx="290945" cy="2318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3EE9297-A2BB-8052-B8DF-1FE1713CB90A}"/>
              </a:ext>
            </a:extLst>
          </p:cNvPr>
          <p:cNvSpPr txBox="1"/>
          <p:nvPr/>
        </p:nvSpPr>
        <p:spPr>
          <a:xfrm>
            <a:off x="2005453" y="4025860"/>
            <a:ext cx="303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Inject perception patterns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D1309D-CF36-F1FD-AACB-123CC8E55A40}"/>
              </a:ext>
            </a:extLst>
          </p:cNvPr>
          <p:cNvSpPr txBox="1"/>
          <p:nvPr/>
        </p:nvSpPr>
        <p:spPr>
          <a:xfrm>
            <a:off x="7754539" y="3977986"/>
            <a:ext cx="314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Extract perceptual features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1DDF8818-DD9B-CD5E-A61B-4914AF377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501" y="1759560"/>
            <a:ext cx="1933541" cy="13811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BFB534C0-6268-597D-06D3-E015FBE5E770}"/>
              </a:ext>
            </a:extLst>
          </p:cNvPr>
          <p:cNvSpPr txBox="1"/>
          <p:nvPr/>
        </p:nvSpPr>
        <p:spPr>
          <a:xfrm>
            <a:off x="720532" y="2991948"/>
            <a:ext cx="18710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Group</a:t>
            </a:r>
          </a:p>
          <a:p>
            <a:pPr algn="ctr"/>
            <a:r>
              <a:rPr lang="en-US" altLang="zh-CN" sz="28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annotation</a:t>
            </a:r>
            <a:endParaRPr lang="zh-CN" altLang="en-US" sz="2800" spc="-15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26A3F5E-8092-ABA1-C572-CA6743E3F145}"/>
              </a:ext>
            </a:extLst>
          </p:cNvPr>
          <p:cNvSpPr txBox="1"/>
          <p:nvPr/>
        </p:nvSpPr>
        <p:spPr>
          <a:xfrm>
            <a:off x="3025161" y="1937285"/>
            <a:ext cx="1311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Positive</a:t>
            </a:r>
          </a:p>
          <a:p>
            <a:pPr algn="ctr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pairs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969E256-BEE9-7664-C7F8-B79057FC46E0}"/>
              </a:ext>
            </a:extLst>
          </p:cNvPr>
          <p:cNvSpPr txBox="1"/>
          <p:nvPr/>
        </p:nvSpPr>
        <p:spPr>
          <a:xfrm>
            <a:off x="2959357" y="3081376"/>
            <a:ext cx="1354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Negative</a:t>
            </a:r>
          </a:p>
          <a:p>
            <a:pPr algn="ctr"/>
            <a:r>
              <a:rPr lang="en-US" altLang="zh-CN" sz="24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pairs</a:t>
            </a:r>
            <a:endParaRPr lang="zh-CN" altLang="en-US" sz="2400" spc="-15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5" name="图形 34">
            <a:extLst>
              <a:ext uri="{FF2B5EF4-FFF2-40B4-BE49-F238E27FC236}">
                <a16:creationId xmlns:a16="http://schemas.microsoft.com/office/drawing/2014/main" id="{0A00C32A-60AF-7737-06B6-B368A86BE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3197" y="2066087"/>
            <a:ext cx="208548" cy="1698174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7BDF10C2-EA49-6AD9-C94F-5CB7C06DA6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9399" y="2035967"/>
            <a:ext cx="1860453" cy="658314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7437A3D3-9A5F-49E9-82C4-5DF4B70CDE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38165" y="3144811"/>
            <a:ext cx="1862922" cy="659188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0FC868CE-516F-7F58-1FC0-704648C88F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17598" y="2956452"/>
            <a:ext cx="2071414" cy="79897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CFDACCC-A48C-EF2A-38DF-FDE98F536115}"/>
              </a:ext>
            </a:extLst>
          </p:cNvPr>
          <p:cNvSpPr txBox="1"/>
          <p:nvPr/>
        </p:nvSpPr>
        <p:spPr>
          <a:xfrm>
            <a:off x="9538296" y="3081376"/>
            <a:ext cx="1797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pc="-15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{F</a:t>
            </a:r>
            <a:r>
              <a:rPr lang="zh-CN" altLang="en-US" sz="3200" spc="-15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</a:t>
            </a:r>
            <a:r>
              <a:rPr lang="en-US" altLang="zh-CN" sz="3200" spc="-15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</a:t>
            </a:r>
            <a:r>
              <a:rPr lang="zh-CN" altLang="en-US" sz="3200" spc="-15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</a:t>
            </a:r>
            <a:r>
              <a:rPr lang="en-US" altLang="zh-CN" sz="3200" spc="-15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…</a:t>
            </a:r>
            <a:endParaRPr lang="zh-CN" altLang="en-US" sz="3200" spc="-15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FADACE-E12C-B3D8-A660-322E2EAFD593}"/>
              </a:ext>
            </a:extLst>
          </p:cNvPr>
          <p:cNvSpPr txBox="1"/>
          <p:nvPr/>
        </p:nvSpPr>
        <p:spPr>
          <a:xfrm>
            <a:off x="6548756" y="1902776"/>
            <a:ext cx="25179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Contrastive</a:t>
            </a:r>
          </a:p>
          <a:p>
            <a:pPr algn="ctr"/>
            <a:r>
              <a:rPr lang="en-US" altLang="zh-CN" sz="28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learning model</a:t>
            </a:r>
            <a:endParaRPr lang="zh-CN" altLang="en-US" sz="2800" spc="-15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01B51E1-53F9-704F-5AF1-72854630D890}"/>
              </a:ext>
            </a:extLst>
          </p:cNvPr>
          <p:cNvSpPr txBox="1"/>
          <p:nvPr/>
        </p:nvSpPr>
        <p:spPr>
          <a:xfrm>
            <a:off x="9389012" y="1911060"/>
            <a:ext cx="17954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spc="-15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Perceptual</a:t>
            </a:r>
          </a:p>
          <a:p>
            <a:pPr algn="ctr"/>
            <a:r>
              <a:rPr lang="en-US" altLang="zh-CN" sz="2800" spc="-15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features</a:t>
            </a:r>
            <a:endParaRPr lang="zh-CN" altLang="en-US" sz="2800" spc="-15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61563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15359-C533-8A9F-BF71-B41BA828A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62CD09B-4E27-445A-94EC-9A875F3D1DE6}"/>
              </a:ext>
            </a:extLst>
          </p:cNvPr>
          <p:cNvSpPr txBox="1">
            <a:spLocks/>
          </p:cNvSpPr>
          <p:nvPr/>
        </p:nvSpPr>
        <p:spPr>
          <a:xfrm>
            <a:off x="558800" y="441643"/>
            <a:ext cx="11389360" cy="145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Our Approach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54E54F4-A786-2181-DEF1-2AE3B768C594}"/>
              </a:ext>
            </a:extLst>
          </p:cNvPr>
          <p:cNvGrpSpPr/>
          <p:nvPr/>
        </p:nvGrpSpPr>
        <p:grpSpPr>
          <a:xfrm>
            <a:off x="1409930" y="4712389"/>
            <a:ext cx="9372140" cy="1485061"/>
            <a:chOff x="1451031" y="4712389"/>
            <a:chExt cx="9372140" cy="148506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F582DB0F-F13C-2C0F-5BEF-280C2F6EFE77}"/>
                </a:ext>
              </a:extLst>
            </p:cNvPr>
            <p:cNvSpPr/>
            <p:nvPr/>
          </p:nvSpPr>
          <p:spPr>
            <a:xfrm>
              <a:off x="1451031" y="5028272"/>
              <a:ext cx="1843578" cy="794326"/>
            </a:xfrm>
            <a:prstGeom prst="roundRect">
              <a:avLst/>
            </a:prstGeom>
            <a:solidFill>
              <a:srgbClr val="905F2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Visual Effects Description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E0E6D14-E1C5-9130-4CD9-49DF6F4A25BD}"/>
                </a:ext>
              </a:extLst>
            </p:cNvPr>
            <p:cNvSpPr/>
            <p:nvPr/>
          </p:nvSpPr>
          <p:spPr>
            <a:xfrm>
              <a:off x="8897390" y="5052677"/>
              <a:ext cx="1925781" cy="794326"/>
            </a:xfrm>
            <a:prstGeom prst="roundRect">
              <a:avLst/>
            </a:prstGeom>
            <a:solidFill>
              <a:srgbClr val="905F2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Chart Assessment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4C3FADB3-7128-341E-50EE-FB97C241D94A}"/>
                </a:ext>
              </a:extLst>
            </p:cNvPr>
            <p:cNvSpPr/>
            <p:nvPr/>
          </p:nvSpPr>
          <p:spPr>
            <a:xfrm>
              <a:off x="3917576" y="4712389"/>
              <a:ext cx="4356847" cy="631766"/>
            </a:xfrm>
            <a:prstGeom prst="roundRect">
              <a:avLst/>
            </a:prstGeom>
            <a:solidFill>
              <a:srgbClr val="905F2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Perception Simulation Formulation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456A6FC-00D9-026F-8372-3B15EA4C7E65}"/>
                </a:ext>
              </a:extLst>
            </p:cNvPr>
            <p:cNvSpPr/>
            <p:nvPr/>
          </p:nvSpPr>
          <p:spPr>
            <a:xfrm>
              <a:off x="3917576" y="5565684"/>
              <a:ext cx="4356847" cy="631766"/>
            </a:xfrm>
            <a:prstGeom prst="roundRect">
              <a:avLst/>
            </a:prstGeom>
            <a:solidFill>
              <a:srgbClr val="905F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Graphical Patterns Identification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00F9C7D2-8116-4592-EC15-059A6E202B31}"/>
                </a:ext>
              </a:extLst>
            </p:cNvPr>
            <p:cNvSpPr/>
            <p:nvPr/>
          </p:nvSpPr>
          <p:spPr>
            <a:xfrm rot="20443540">
              <a:off x="3471458" y="5028272"/>
              <a:ext cx="290945" cy="2318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CC7B33D9-988E-057A-E325-DF51EF856A00}"/>
                </a:ext>
              </a:extLst>
            </p:cNvPr>
            <p:cNvSpPr/>
            <p:nvPr/>
          </p:nvSpPr>
          <p:spPr>
            <a:xfrm rot="1156460" flipV="1">
              <a:off x="3471458" y="5608212"/>
              <a:ext cx="290945" cy="2318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650F1880-0DD4-62F1-DB74-7C9831EF5041}"/>
                </a:ext>
              </a:extLst>
            </p:cNvPr>
            <p:cNvSpPr/>
            <p:nvPr/>
          </p:nvSpPr>
          <p:spPr>
            <a:xfrm rot="20443540">
              <a:off x="8451272" y="5608214"/>
              <a:ext cx="290945" cy="2318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25C0A5F4-8278-2695-CD8B-73B8D9B697B7}"/>
                </a:ext>
              </a:extLst>
            </p:cNvPr>
            <p:cNvSpPr/>
            <p:nvPr/>
          </p:nvSpPr>
          <p:spPr>
            <a:xfrm rot="1156460" flipV="1">
              <a:off x="8429595" y="5094198"/>
              <a:ext cx="290945" cy="2318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59F4BB29-E4CA-AA56-8AA4-9D9914741F52}"/>
              </a:ext>
            </a:extLst>
          </p:cNvPr>
          <p:cNvSpPr txBox="1"/>
          <p:nvPr/>
        </p:nvSpPr>
        <p:spPr>
          <a:xfrm>
            <a:off x="1923882" y="3952080"/>
            <a:ext cx="264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Group visual elements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A960E37-A1A9-D8F2-56DB-D2B989D6880E}"/>
              </a:ext>
            </a:extLst>
          </p:cNvPr>
          <p:cNvSpPr txBox="1"/>
          <p:nvPr/>
        </p:nvSpPr>
        <p:spPr>
          <a:xfrm>
            <a:off x="7204393" y="3958219"/>
            <a:ext cx="2958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Measure pattern salience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8BA95DE0-0550-D8DF-2A01-05CF8DD74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448" y="2067416"/>
            <a:ext cx="4293729" cy="1805007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CC7668EF-1F33-CD19-732C-84C19EDA8103}"/>
              </a:ext>
            </a:extLst>
          </p:cNvPr>
          <p:cNvGrpSpPr/>
          <p:nvPr/>
        </p:nvGrpSpPr>
        <p:grpSpPr>
          <a:xfrm>
            <a:off x="6185032" y="1849410"/>
            <a:ext cx="5049520" cy="1835372"/>
            <a:chOff x="6253480" y="1773257"/>
            <a:chExt cx="4937563" cy="1713115"/>
          </a:xfrm>
        </p:grpSpPr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D40B51E8-D579-BFCD-0B61-C5A8C231C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2082" y="2336047"/>
              <a:ext cx="1655244" cy="1110756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1D41786-845D-C1A5-1954-6AB56257E4F7}"/>
                </a:ext>
              </a:extLst>
            </p:cNvPr>
            <p:cNvSpPr txBox="1"/>
            <p:nvPr/>
          </p:nvSpPr>
          <p:spPr>
            <a:xfrm>
              <a:off x="6253480" y="1773257"/>
              <a:ext cx="28369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spc="-150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Graphical pattern</a:t>
              </a:r>
              <a:endParaRPr lang="zh-CN" altLang="en-US" sz="28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ECE3B94-88C4-54E8-646A-AC60C22B3449}"/>
                </a:ext>
              </a:extLst>
            </p:cNvPr>
            <p:cNvSpPr txBox="1"/>
            <p:nvPr/>
          </p:nvSpPr>
          <p:spPr>
            <a:xfrm rot="16200000">
              <a:off x="6244947" y="2709237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spc="-150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Chart</a:t>
              </a:r>
              <a:endParaRPr lang="zh-CN" altLang="en-US" sz="28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17DBC06-5E51-C2C7-CE19-0486F0374CD7}"/>
                </a:ext>
              </a:extLst>
            </p:cNvPr>
            <p:cNvSpPr txBox="1"/>
            <p:nvPr/>
          </p:nvSpPr>
          <p:spPr>
            <a:xfrm>
              <a:off x="8657707" y="2372538"/>
              <a:ext cx="12025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spc="-150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Within</a:t>
              </a:r>
              <a:endParaRPr lang="zh-CN" altLang="en-US" sz="28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BB639FB-AE3D-0708-1656-80AD85C321F2}"/>
                </a:ext>
              </a:extLst>
            </p:cNvPr>
            <p:cNvSpPr txBox="1"/>
            <p:nvPr/>
          </p:nvSpPr>
          <p:spPr>
            <a:xfrm>
              <a:off x="8692973" y="2935328"/>
              <a:ext cx="11320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spc="-150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In/out</a:t>
              </a:r>
              <a:endParaRPr lang="zh-CN" altLang="en-US" sz="28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B5D86DA-95B7-4058-BC5B-5B34AD2B9E65}"/>
                </a:ext>
              </a:extLst>
            </p:cNvPr>
            <p:cNvSpPr txBox="1"/>
            <p:nvPr/>
          </p:nvSpPr>
          <p:spPr>
            <a:xfrm>
              <a:off x="9960171" y="2360764"/>
              <a:ext cx="931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spc="-1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High</a:t>
              </a:r>
              <a:endParaRPr lang="zh-CN" altLang="en-US" sz="2800" spc="-1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3B90F1A-4C3E-10B5-FA1F-C3E6548F8510}"/>
                </a:ext>
              </a:extLst>
            </p:cNvPr>
            <p:cNvSpPr txBox="1"/>
            <p:nvPr/>
          </p:nvSpPr>
          <p:spPr>
            <a:xfrm>
              <a:off x="10014672" y="2923554"/>
              <a:ext cx="8226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spc="-1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Low</a:t>
              </a:r>
              <a:endParaRPr lang="zh-CN" altLang="en-US" sz="2800" spc="-1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806E68E-7914-991A-14F5-F6D7A5468146}"/>
                </a:ext>
              </a:extLst>
            </p:cNvPr>
            <p:cNvSpPr txBox="1"/>
            <p:nvPr/>
          </p:nvSpPr>
          <p:spPr>
            <a:xfrm>
              <a:off x="9610161" y="1782742"/>
              <a:ext cx="15808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spc="-150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Similarity</a:t>
              </a:r>
              <a:endParaRPr lang="zh-CN" altLang="en-US" sz="28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9370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53CD4-BB98-EDBA-0913-D99F51B51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3D92D0B-A282-798D-F17A-E70BCAD6C2EA}"/>
              </a:ext>
            </a:extLst>
          </p:cNvPr>
          <p:cNvSpPr txBox="1">
            <a:spLocks/>
          </p:cNvSpPr>
          <p:nvPr/>
        </p:nvSpPr>
        <p:spPr>
          <a:xfrm>
            <a:off x="558800" y="441643"/>
            <a:ext cx="11389360" cy="145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Our Approach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DBA3CCC-38F7-A617-861E-1BDAA065597F}"/>
              </a:ext>
            </a:extLst>
          </p:cNvPr>
          <p:cNvGrpSpPr/>
          <p:nvPr/>
        </p:nvGrpSpPr>
        <p:grpSpPr>
          <a:xfrm>
            <a:off x="1409930" y="4712389"/>
            <a:ext cx="9372140" cy="1485061"/>
            <a:chOff x="1451031" y="4712389"/>
            <a:chExt cx="9372140" cy="148506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61376F19-428A-5980-6A65-4CECA257F83D}"/>
                </a:ext>
              </a:extLst>
            </p:cNvPr>
            <p:cNvSpPr/>
            <p:nvPr/>
          </p:nvSpPr>
          <p:spPr>
            <a:xfrm>
              <a:off x="1451031" y="5028272"/>
              <a:ext cx="1843578" cy="794326"/>
            </a:xfrm>
            <a:prstGeom prst="roundRect">
              <a:avLst/>
            </a:prstGeom>
            <a:solidFill>
              <a:srgbClr val="905F2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Visual Effects Description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5A6316CC-5E2D-6DE5-D7D0-1A2AFC1FE37F}"/>
                </a:ext>
              </a:extLst>
            </p:cNvPr>
            <p:cNvSpPr/>
            <p:nvPr/>
          </p:nvSpPr>
          <p:spPr>
            <a:xfrm>
              <a:off x="8897390" y="5052677"/>
              <a:ext cx="1925781" cy="794326"/>
            </a:xfrm>
            <a:prstGeom prst="roundRect">
              <a:avLst/>
            </a:prstGeom>
            <a:solidFill>
              <a:srgbClr val="905F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Chart Assessment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414EADA-E991-FD1D-EA85-CDB694A4B6DD}"/>
                </a:ext>
              </a:extLst>
            </p:cNvPr>
            <p:cNvSpPr/>
            <p:nvPr/>
          </p:nvSpPr>
          <p:spPr>
            <a:xfrm>
              <a:off x="3917576" y="4712389"/>
              <a:ext cx="4356847" cy="631766"/>
            </a:xfrm>
            <a:prstGeom prst="roundRect">
              <a:avLst/>
            </a:prstGeom>
            <a:solidFill>
              <a:srgbClr val="905F2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Perception Simulation Formulation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685F1AFA-DC05-1583-CC4B-2F4930E96145}"/>
                </a:ext>
              </a:extLst>
            </p:cNvPr>
            <p:cNvSpPr/>
            <p:nvPr/>
          </p:nvSpPr>
          <p:spPr>
            <a:xfrm>
              <a:off x="3917576" y="5565684"/>
              <a:ext cx="4356847" cy="631766"/>
            </a:xfrm>
            <a:prstGeom prst="roundRect">
              <a:avLst/>
            </a:prstGeom>
            <a:solidFill>
              <a:srgbClr val="905F2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Graphical Patterns Identification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8AF62BF9-6062-D3D2-5FAC-8A865C04CDAA}"/>
                </a:ext>
              </a:extLst>
            </p:cNvPr>
            <p:cNvSpPr/>
            <p:nvPr/>
          </p:nvSpPr>
          <p:spPr>
            <a:xfrm rot="20443540">
              <a:off x="3471458" y="5028272"/>
              <a:ext cx="290945" cy="2318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7E570C52-0E2E-3225-AB24-8960DE895A34}"/>
                </a:ext>
              </a:extLst>
            </p:cNvPr>
            <p:cNvSpPr/>
            <p:nvPr/>
          </p:nvSpPr>
          <p:spPr>
            <a:xfrm rot="1156460" flipV="1">
              <a:off x="3471458" y="5608212"/>
              <a:ext cx="290945" cy="2318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45B7D309-35F7-7811-5624-11596ABA0234}"/>
                </a:ext>
              </a:extLst>
            </p:cNvPr>
            <p:cNvSpPr/>
            <p:nvPr/>
          </p:nvSpPr>
          <p:spPr>
            <a:xfrm rot="20443540">
              <a:off x="8451272" y="5608214"/>
              <a:ext cx="290945" cy="2318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CE695527-A28E-E89D-3202-81ABA1B37583}"/>
                </a:ext>
              </a:extLst>
            </p:cNvPr>
            <p:cNvSpPr/>
            <p:nvPr/>
          </p:nvSpPr>
          <p:spPr>
            <a:xfrm rot="1156460" flipV="1">
              <a:off x="8429595" y="5094198"/>
              <a:ext cx="290945" cy="2318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AE72656-23BC-8190-9042-BD9869663134}"/>
              </a:ext>
            </a:extLst>
          </p:cNvPr>
          <p:cNvSpPr txBox="1"/>
          <p:nvPr/>
        </p:nvSpPr>
        <p:spPr>
          <a:xfrm>
            <a:off x="1720435" y="3942713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Support pattern exploration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52265F2-F019-2430-FE60-FE29E80A1CED}"/>
              </a:ext>
            </a:extLst>
          </p:cNvPr>
          <p:cNvSpPr txBox="1"/>
          <p:nvPr/>
        </p:nvSpPr>
        <p:spPr>
          <a:xfrm>
            <a:off x="6908559" y="3958219"/>
            <a:ext cx="354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Suggest design improvement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F2B7C9B4-D46E-04A2-8715-17CF09E18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6751" y="2197709"/>
            <a:ext cx="3624237" cy="163807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13157BC-9FA2-ABAD-E4A4-3A5B18AD1F76}"/>
              </a:ext>
            </a:extLst>
          </p:cNvPr>
          <p:cNvSpPr txBox="1"/>
          <p:nvPr/>
        </p:nvSpPr>
        <p:spPr>
          <a:xfrm>
            <a:off x="1282764" y="1523005"/>
            <a:ext cx="14833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Selected</a:t>
            </a:r>
          </a:p>
          <a:p>
            <a:pPr algn="ctr"/>
            <a:r>
              <a:rPr lang="en-US" altLang="zh-CN" sz="28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element</a:t>
            </a:r>
          </a:p>
          <a:p>
            <a:pPr algn="ctr"/>
            <a:r>
              <a:rPr lang="en-US" altLang="zh-CN" sz="28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group</a:t>
            </a:r>
            <a:endParaRPr lang="zh-CN" altLang="en-US" sz="2800" spc="-15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E8145B8-06E4-ECE6-A393-F176E419D321}"/>
              </a:ext>
            </a:extLst>
          </p:cNvPr>
          <p:cNvSpPr txBox="1"/>
          <p:nvPr/>
        </p:nvSpPr>
        <p:spPr>
          <a:xfrm>
            <a:off x="3005272" y="1659775"/>
            <a:ext cx="2337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Salience score</a:t>
            </a:r>
            <a:endParaRPr lang="zh-CN" altLang="en-US" sz="2800" spc="-15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D7E1778-70E9-735D-793F-9E849B784969}"/>
              </a:ext>
            </a:extLst>
          </p:cNvPr>
          <p:cNvSpPr txBox="1"/>
          <p:nvPr/>
        </p:nvSpPr>
        <p:spPr>
          <a:xfrm>
            <a:off x="2872548" y="2482114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#Elements</a:t>
            </a:r>
            <a:endParaRPr lang="zh-CN" altLang="en-US" sz="2000" spc="-15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E5DCF2-4D75-DAB4-4E54-894AC0E62B1B}"/>
              </a:ext>
            </a:extLst>
          </p:cNvPr>
          <p:cNvSpPr txBox="1"/>
          <p:nvPr/>
        </p:nvSpPr>
        <p:spPr>
          <a:xfrm>
            <a:off x="4173894" y="3578075"/>
            <a:ext cx="1431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Visual effect</a:t>
            </a:r>
            <a:endParaRPr lang="zh-CN" altLang="en-US" sz="2000" spc="-15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610636-FEF4-C5B4-4113-3FA439632E8C}"/>
              </a:ext>
            </a:extLst>
          </p:cNvPr>
          <p:cNvGrpSpPr/>
          <p:nvPr/>
        </p:nvGrpSpPr>
        <p:grpSpPr>
          <a:xfrm>
            <a:off x="6286500" y="1714500"/>
            <a:ext cx="5097513" cy="2153899"/>
            <a:chOff x="6470112" y="1924600"/>
            <a:chExt cx="4913901" cy="1939852"/>
          </a:xfrm>
        </p:grpSpPr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9BC0797F-9676-E9BA-9DEA-8C5877A4B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07187" y="2844481"/>
              <a:ext cx="1168736" cy="984199"/>
            </a:xfrm>
            <a:prstGeom prst="rect">
              <a:avLst/>
            </a:prstGeom>
          </p:spPr>
        </p:pic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A4457EBE-C1D3-F9CD-423A-E34AC42B6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55021" y="2907012"/>
              <a:ext cx="1220436" cy="920680"/>
            </a:xfrm>
            <a:prstGeom prst="rect">
              <a:avLst/>
            </a:pr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B0572EAF-108D-A721-E071-FB8B9FE57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8109" y="3283214"/>
              <a:ext cx="1842171" cy="168275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AD1745B-AA32-BD97-A3E3-A8AFA7464879}"/>
                </a:ext>
              </a:extLst>
            </p:cNvPr>
            <p:cNvSpPr txBox="1"/>
            <p:nvPr/>
          </p:nvSpPr>
          <p:spPr>
            <a:xfrm>
              <a:off x="8094010" y="2664123"/>
              <a:ext cx="15824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spc="-150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Add a new</a:t>
              </a:r>
            </a:p>
            <a:p>
              <a:pPr algn="ctr"/>
              <a:r>
                <a:rPr lang="en-US" altLang="zh-CN" sz="2400" spc="-150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channel</a:t>
              </a:r>
            </a:p>
            <a:p>
              <a:pPr algn="ctr"/>
              <a:r>
                <a:rPr lang="en-US" altLang="zh-CN" sz="2400" spc="-150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(e.g., hue)</a:t>
              </a:r>
              <a:endParaRPr lang="zh-CN" altLang="en-US" sz="24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88CF423-FF2D-499B-4956-C8EE0A9F6EE2}"/>
                </a:ext>
              </a:extLst>
            </p:cNvPr>
            <p:cNvSpPr txBox="1"/>
            <p:nvPr/>
          </p:nvSpPr>
          <p:spPr>
            <a:xfrm>
              <a:off x="6470112" y="1924600"/>
              <a:ext cx="15859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spc="-150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Expected</a:t>
              </a:r>
            </a:p>
            <a:p>
              <a:pPr algn="ctr"/>
              <a:r>
                <a:rPr lang="en-US" altLang="zh-CN" sz="2800" spc="-150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pattern</a:t>
              </a:r>
              <a:endParaRPr lang="zh-CN" altLang="en-US" sz="28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5BCE0EC-1433-D94D-2B98-6EA392CD4AC7}"/>
                </a:ext>
              </a:extLst>
            </p:cNvPr>
            <p:cNvSpPr txBox="1"/>
            <p:nvPr/>
          </p:nvSpPr>
          <p:spPr>
            <a:xfrm>
              <a:off x="9676494" y="2373098"/>
              <a:ext cx="17075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spc="-150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Suggestion:</a:t>
              </a:r>
              <a:endParaRPr lang="zh-CN" altLang="en-US" sz="24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629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0DDBE285-AE3A-883C-CD5C-31FFA1C383A8}"/>
              </a:ext>
            </a:extLst>
          </p:cNvPr>
          <p:cNvSpPr txBox="1">
            <a:spLocks/>
          </p:cNvSpPr>
          <p:nvPr/>
        </p:nvSpPr>
        <p:spPr>
          <a:xfrm>
            <a:off x="558800" y="441643"/>
            <a:ext cx="11389360" cy="145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Interface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A68260-D24E-9196-4017-32559CB18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77" y="1361626"/>
            <a:ext cx="9256046" cy="5307952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69CEBA6-7D55-DEE0-D8AB-0911CB8E6FA8}"/>
              </a:ext>
            </a:extLst>
          </p:cNvPr>
          <p:cNvSpPr/>
          <p:nvPr/>
        </p:nvSpPr>
        <p:spPr>
          <a:xfrm>
            <a:off x="1467976" y="1361627"/>
            <a:ext cx="4628023" cy="2416624"/>
          </a:xfrm>
          <a:prstGeom prst="roundRect">
            <a:avLst>
              <a:gd name="adj" fmla="val 102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188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ED9B4-75C3-40D5-0C3B-365080C2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5D147D5-BDFD-6AB9-4C0F-C57A0B538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77" y="1361626"/>
            <a:ext cx="9256046" cy="530795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2FF607C8-7AE1-DB8A-8C60-1797170B185C}"/>
              </a:ext>
            </a:extLst>
          </p:cNvPr>
          <p:cNvSpPr txBox="1">
            <a:spLocks/>
          </p:cNvSpPr>
          <p:nvPr/>
        </p:nvSpPr>
        <p:spPr>
          <a:xfrm>
            <a:off x="558800" y="441643"/>
            <a:ext cx="11389360" cy="145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Interface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0C076FB-FD85-B758-7ECC-C0DF57A29A52}"/>
              </a:ext>
            </a:extLst>
          </p:cNvPr>
          <p:cNvSpPr/>
          <p:nvPr/>
        </p:nvSpPr>
        <p:spPr>
          <a:xfrm>
            <a:off x="1543050" y="3790950"/>
            <a:ext cx="4552950" cy="2819400"/>
          </a:xfrm>
          <a:prstGeom prst="roundRect">
            <a:avLst>
              <a:gd name="adj" fmla="val 135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824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01399-3890-A2DA-0BA2-62FCE69D1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B0BAD49-D9CC-54C9-9138-F2920872F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77" y="1361626"/>
            <a:ext cx="9256046" cy="530795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B4D33DA-C4DF-93C3-E800-0D69586AC7A8}"/>
              </a:ext>
            </a:extLst>
          </p:cNvPr>
          <p:cNvSpPr txBox="1">
            <a:spLocks/>
          </p:cNvSpPr>
          <p:nvPr/>
        </p:nvSpPr>
        <p:spPr>
          <a:xfrm>
            <a:off x="558800" y="441643"/>
            <a:ext cx="11389360" cy="145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Interface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E538D8D-AD13-B049-A1DB-C3BB9CC57F60}"/>
              </a:ext>
            </a:extLst>
          </p:cNvPr>
          <p:cNvSpPr/>
          <p:nvPr/>
        </p:nvSpPr>
        <p:spPr>
          <a:xfrm>
            <a:off x="6095999" y="1454150"/>
            <a:ext cx="4628023" cy="1574800"/>
          </a:xfrm>
          <a:prstGeom prst="roundRect">
            <a:avLst>
              <a:gd name="adj" fmla="val 145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507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F7CDD-255C-EE02-C7B0-F30E0222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090DDAC-FC9D-F62A-CDB6-773B4F548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77" y="1361626"/>
            <a:ext cx="9256046" cy="530795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22017001-19BC-1C87-6654-8AFEEBFCD75C}"/>
              </a:ext>
            </a:extLst>
          </p:cNvPr>
          <p:cNvSpPr txBox="1">
            <a:spLocks/>
          </p:cNvSpPr>
          <p:nvPr/>
        </p:nvSpPr>
        <p:spPr>
          <a:xfrm>
            <a:off x="558800" y="441643"/>
            <a:ext cx="11389360" cy="145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Interface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41C56F4-2C5F-7B06-975A-CEDE75222862}"/>
              </a:ext>
            </a:extLst>
          </p:cNvPr>
          <p:cNvSpPr/>
          <p:nvPr/>
        </p:nvSpPr>
        <p:spPr>
          <a:xfrm>
            <a:off x="6159500" y="2984501"/>
            <a:ext cx="4564522" cy="2120900"/>
          </a:xfrm>
          <a:prstGeom prst="roundRect">
            <a:avLst>
              <a:gd name="adj" fmla="val 1455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810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67C8B-26CB-5176-F082-B1AC291F4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610B2B0-4981-5EE6-F016-41AEB0F23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77" y="1361626"/>
            <a:ext cx="9256046" cy="530795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A54757D-8294-2A6B-80D8-EB01CF4DED3F}"/>
              </a:ext>
            </a:extLst>
          </p:cNvPr>
          <p:cNvSpPr txBox="1">
            <a:spLocks/>
          </p:cNvSpPr>
          <p:nvPr/>
        </p:nvSpPr>
        <p:spPr>
          <a:xfrm>
            <a:off x="558800" y="441643"/>
            <a:ext cx="11389360" cy="145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Interface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19BE303-F799-9F04-D431-283A748F80C1}"/>
              </a:ext>
            </a:extLst>
          </p:cNvPr>
          <p:cNvSpPr/>
          <p:nvPr/>
        </p:nvSpPr>
        <p:spPr>
          <a:xfrm>
            <a:off x="6096001" y="5086350"/>
            <a:ext cx="4546600" cy="1504950"/>
          </a:xfrm>
          <a:prstGeom prst="roundRect">
            <a:avLst>
              <a:gd name="adj" fmla="val 1025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30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7D4D6409-5198-7B8B-D009-7E6FE862ABC9}"/>
              </a:ext>
            </a:extLst>
          </p:cNvPr>
          <p:cNvSpPr txBox="1">
            <a:spLocks/>
          </p:cNvSpPr>
          <p:nvPr/>
        </p:nvSpPr>
        <p:spPr>
          <a:xfrm>
            <a:off x="558800" y="441643"/>
            <a:ext cx="8737600" cy="145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of Concepts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C51C4FF-DC21-BE92-80F1-36771CC69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546926"/>
              </p:ext>
            </p:extLst>
          </p:nvPr>
        </p:nvGraphicFramePr>
        <p:xfrm>
          <a:off x="652463" y="1358149"/>
          <a:ext cx="10887074" cy="5306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6114">
                  <a:extLst>
                    <a:ext uri="{9D8B030D-6E8A-4147-A177-3AD203B41FA5}">
                      <a16:colId xmlns:a16="http://schemas.microsoft.com/office/drawing/2014/main" val="3815372591"/>
                    </a:ext>
                  </a:extLst>
                </a:gridCol>
                <a:gridCol w="8400960">
                  <a:extLst>
                    <a:ext uri="{9D8B030D-6E8A-4147-A177-3AD203B41FA5}">
                      <a16:colId xmlns:a16="http://schemas.microsoft.com/office/drawing/2014/main" val="1587375891"/>
                    </a:ext>
                  </a:extLst>
                </a:gridCol>
              </a:tblGrid>
              <a:tr h="369313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Concepts</a:t>
                      </a:r>
                      <a:endParaRPr lang="zh-CN" altLang="en-US" sz="2000" dirty="0"/>
                    </a:p>
                  </a:txBody>
                  <a:tcPr marL="99525" marR="99525" marT="49763" marB="49763"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Introduction</a:t>
                      </a:r>
                      <a:endParaRPr lang="zh-CN" altLang="en-US" sz="2000" dirty="0"/>
                    </a:p>
                  </a:txBody>
                  <a:tcPr marL="99525" marR="99525" marT="49763" marB="49763"/>
                </a:tc>
                <a:extLst>
                  <a:ext uri="{0D108BD9-81ED-4DB2-BD59-A6C34878D82A}">
                    <a16:rowId xmlns:a16="http://schemas.microsoft.com/office/drawing/2014/main" val="1131911368"/>
                  </a:ext>
                </a:extLst>
              </a:tr>
              <a:tr h="5920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effectLst/>
                        </a:rPr>
                        <a:t>Visual effect</a:t>
                      </a:r>
                      <a:endParaRPr lang="en-US" altLang="zh-CN" sz="2000" dirty="0">
                        <a:effectLst/>
                      </a:endParaRPr>
                    </a:p>
                  </a:txBody>
                  <a:tcPr marL="99525" marR="99525" marT="49763" marB="4976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Visual impact of chart elements (position, size, color) that influences how viewers perceive information.</a:t>
                      </a:r>
                      <a:endParaRPr lang="zh-CN" altLang="en-US" sz="1800" dirty="0"/>
                    </a:p>
                  </a:txBody>
                  <a:tcPr marL="99525" marR="99525" marT="49763" marB="49763"/>
                </a:tc>
                <a:extLst>
                  <a:ext uri="{0D108BD9-81ED-4DB2-BD59-A6C34878D82A}">
                    <a16:rowId xmlns:a16="http://schemas.microsoft.com/office/drawing/2014/main" val="922129823"/>
                  </a:ext>
                </a:extLst>
              </a:tr>
              <a:tr h="5920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effectLst/>
                        </a:rPr>
                        <a:t>Visual encoding</a:t>
                      </a:r>
                      <a:endParaRPr lang="en-US" altLang="zh-CN" sz="2000" dirty="0">
                        <a:effectLst/>
                      </a:endParaRPr>
                    </a:p>
                  </a:txBody>
                  <a:tcPr marL="99525" marR="99525" marT="49763" marB="4976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Mapping data to visual properties (color for categories, bar height for values) to enhance readability.</a:t>
                      </a:r>
                      <a:endParaRPr lang="zh-CN" altLang="en-US" sz="1800" dirty="0"/>
                    </a:p>
                  </a:txBody>
                  <a:tcPr marL="99525" marR="99525" marT="49763" marB="49763"/>
                </a:tc>
                <a:extLst>
                  <a:ext uri="{0D108BD9-81ED-4DB2-BD59-A6C34878D82A}">
                    <a16:rowId xmlns:a16="http://schemas.microsoft.com/office/drawing/2014/main" val="503417026"/>
                  </a:ext>
                </a:extLst>
              </a:tr>
              <a:tr h="5920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effectLst/>
                        </a:rPr>
                        <a:t>Patterns</a:t>
                      </a:r>
                      <a:endParaRPr lang="en-US" altLang="zh-CN" sz="2000" dirty="0">
                        <a:effectLst/>
                      </a:endParaRPr>
                    </a:p>
                  </a:txBody>
                  <a:tcPr marL="99525" marR="99525" marT="49763" marB="4976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Structures formed by visual elements (trends, clusters, color groupings) that reveal data relationships.</a:t>
                      </a:r>
                      <a:endParaRPr lang="zh-CN" altLang="en-US" sz="1800" dirty="0"/>
                    </a:p>
                  </a:txBody>
                  <a:tcPr marL="99525" marR="99525" marT="49763" marB="49763"/>
                </a:tc>
                <a:extLst>
                  <a:ext uri="{0D108BD9-81ED-4DB2-BD59-A6C34878D82A}">
                    <a16:rowId xmlns:a16="http://schemas.microsoft.com/office/drawing/2014/main" val="2541827294"/>
                  </a:ext>
                </a:extLst>
              </a:tr>
              <a:tr h="506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effectLst/>
                        </a:rPr>
                        <a:t>Perception Scope</a:t>
                      </a:r>
                      <a:endParaRPr lang="en-US" altLang="zh-CN" sz="2000" dirty="0">
                        <a:effectLst/>
                      </a:endParaRPr>
                    </a:p>
                  </a:txBody>
                  <a:tcPr marL="99525" marR="99525" marT="49763" marB="4976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Range of visual elements being perceived, adjustable based on user selection.</a:t>
                      </a:r>
                      <a:endParaRPr lang="zh-CN" altLang="en-US" sz="1800" dirty="0"/>
                    </a:p>
                  </a:txBody>
                  <a:tcPr marL="99525" marR="99525" marT="49763" marB="49763"/>
                </a:tc>
                <a:extLst>
                  <a:ext uri="{0D108BD9-81ED-4DB2-BD59-A6C34878D82A}">
                    <a16:rowId xmlns:a16="http://schemas.microsoft.com/office/drawing/2014/main" val="2555722420"/>
                  </a:ext>
                </a:extLst>
              </a:tr>
              <a:tr h="5920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effectLst/>
                        </a:rPr>
                        <a:t>Visual salience</a:t>
                      </a:r>
                      <a:endParaRPr lang="en-US" altLang="zh-CN" sz="2000" dirty="0">
                        <a:effectLst/>
                      </a:endParaRPr>
                    </a:p>
                  </a:txBody>
                  <a:tcPr marL="99525" marR="99525" marT="49763" marB="4976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How strongly a visual element attracts attention; </a:t>
                      </a:r>
                    </a:p>
                    <a:p>
                      <a:r>
                        <a:rPr lang="en-US" altLang="zh-CN" sz="1800" dirty="0"/>
                        <a:t>helps identify which patterns viewers notice first.</a:t>
                      </a:r>
                      <a:endParaRPr lang="zh-CN" altLang="en-US" sz="1800" dirty="0"/>
                    </a:p>
                  </a:txBody>
                  <a:tcPr marL="99525" marR="99525" marT="49763" marB="49763"/>
                </a:tc>
                <a:extLst>
                  <a:ext uri="{0D108BD9-81ED-4DB2-BD59-A6C34878D82A}">
                    <a16:rowId xmlns:a16="http://schemas.microsoft.com/office/drawing/2014/main" val="2916233532"/>
                  </a:ext>
                </a:extLst>
              </a:tr>
              <a:tr h="5920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effectLst/>
                        </a:rPr>
                        <a:t>Variance</a:t>
                      </a:r>
                      <a:endParaRPr lang="en-US" altLang="zh-CN" sz="2000" dirty="0">
                        <a:effectLst/>
                      </a:endParaRPr>
                    </a:p>
                  </a:txBody>
                  <a:tcPr marL="99525" marR="99525" marT="49763" marB="4976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Statistical measure of distribution in visual effects; </a:t>
                      </a:r>
                    </a:p>
                    <a:p>
                      <a:r>
                        <a:rPr lang="en-US" altLang="zh-CN" sz="1800" dirty="0"/>
                        <a:t>high variance means diverse effects.</a:t>
                      </a:r>
                      <a:endParaRPr lang="zh-CN" altLang="en-US" sz="1800" dirty="0"/>
                    </a:p>
                  </a:txBody>
                  <a:tcPr marL="99525" marR="99525" marT="49763" marB="49763"/>
                </a:tc>
                <a:extLst>
                  <a:ext uri="{0D108BD9-81ED-4DB2-BD59-A6C34878D82A}">
                    <a16:rowId xmlns:a16="http://schemas.microsoft.com/office/drawing/2014/main" val="1857333598"/>
                  </a:ext>
                </a:extLst>
              </a:tr>
              <a:tr h="506424">
                <a:tc>
                  <a:txBody>
                    <a:bodyPr/>
                    <a:lstStyle/>
                    <a:p>
                      <a:r>
                        <a:rPr lang="en-US" altLang="zh-CN" sz="2000" b="1" dirty="0" err="1">
                          <a:effectLst/>
                        </a:rPr>
                        <a:t>Bbox</a:t>
                      </a:r>
                      <a:endParaRPr lang="zh-CN" altLang="en-US" sz="2000" dirty="0"/>
                    </a:p>
                  </a:txBody>
                  <a:tcPr marL="99525" marR="99525" marT="49763" marB="4976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Bounding box surrounding elements, used to evaluate positional importance.</a:t>
                      </a:r>
                      <a:endParaRPr lang="zh-CN" altLang="en-US" sz="1800" dirty="0"/>
                    </a:p>
                  </a:txBody>
                  <a:tcPr marL="99525" marR="99525" marT="49763" marB="49763"/>
                </a:tc>
                <a:extLst>
                  <a:ext uri="{0D108BD9-81ED-4DB2-BD59-A6C34878D82A}">
                    <a16:rowId xmlns:a16="http://schemas.microsoft.com/office/drawing/2014/main" val="3216392957"/>
                  </a:ext>
                </a:extLst>
              </a:tr>
              <a:tr h="5920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effectLst/>
                        </a:rPr>
                        <a:t>HSL</a:t>
                      </a:r>
                      <a:endParaRPr lang="en-US" altLang="zh-CN" sz="2000" dirty="0">
                        <a:effectLst/>
                      </a:endParaRPr>
                    </a:p>
                  </a:txBody>
                  <a:tcPr marL="99525" marR="99525" marT="49763" marB="4976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Color model using Hue (color type), Saturation (intensity), and Lightness (brightness) to optimize visual prominence.</a:t>
                      </a:r>
                      <a:endParaRPr lang="zh-CN" altLang="en-US" sz="1800" dirty="0"/>
                    </a:p>
                  </a:txBody>
                  <a:tcPr marL="99525" marR="99525" marT="49763" marB="49763"/>
                </a:tc>
                <a:extLst>
                  <a:ext uri="{0D108BD9-81ED-4DB2-BD59-A6C34878D82A}">
                    <a16:rowId xmlns:a16="http://schemas.microsoft.com/office/drawing/2014/main" val="1915450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263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469783E-BC56-F317-DEB8-AD260AD8CD5C}"/>
              </a:ext>
            </a:extLst>
          </p:cNvPr>
          <p:cNvSpPr txBox="1">
            <a:spLocks/>
          </p:cNvSpPr>
          <p:nvPr/>
        </p:nvSpPr>
        <p:spPr>
          <a:xfrm>
            <a:off x="558800" y="441643"/>
            <a:ext cx="8737600" cy="145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Creating charts is no longer difficult.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B0F2AED-4370-B270-2F16-617809ADFA3A}"/>
              </a:ext>
            </a:extLst>
          </p:cNvPr>
          <p:cNvSpPr txBox="1">
            <a:spLocks/>
          </p:cNvSpPr>
          <p:nvPr/>
        </p:nvSpPr>
        <p:spPr>
          <a:xfrm>
            <a:off x="873760" y="5442173"/>
            <a:ext cx="4744720" cy="8635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Chart authoring tools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A365E8C-9B35-9862-57B1-8CAD43D1420C}"/>
              </a:ext>
            </a:extLst>
          </p:cNvPr>
          <p:cNvSpPr txBox="1">
            <a:spLocks/>
          </p:cNvSpPr>
          <p:nvPr/>
        </p:nvSpPr>
        <p:spPr>
          <a:xfrm>
            <a:off x="6670040" y="5435599"/>
            <a:ext cx="4744720" cy="8635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Chart templates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02A5F32-0F3B-A3DD-A4B7-7328855FA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04"/>
          <a:stretch/>
        </p:blipFill>
        <p:spPr>
          <a:xfrm>
            <a:off x="1593613" y="3608781"/>
            <a:ext cx="1205467" cy="111053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F766F9B-F58E-948C-1D21-8660BF072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90"/>
          <a:stretch/>
        </p:blipFill>
        <p:spPr>
          <a:xfrm>
            <a:off x="3638476" y="1834145"/>
            <a:ext cx="1107538" cy="112214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AFEDC24-A737-5143-E653-5A5C66216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256" y="1799747"/>
            <a:ext cx="1246107" cy="1190941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BA489DA8-9BAD-595F-067C-9C7E0EB2E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6891" y="3424188"/>
            <a:ext cx="1470709" cy="1470709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042628A-13F0-BEAC-18EC-5EDD6397F971}"/>
              </a:ext>
            </a:extLst>
          </p:cNvPr>
          <p:cNvSpPr txBox="1"/>
          <p:nvPr/>
        </p:nvSpPr>
        <p:spPr>
          <a:xfrm>
            <a:off x="1964190" y="2956292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D3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2AD01DD-1CC9-5D81-2C7C-EA72808721FC}"/>
              </a:ext>
            </a:extLst>
          </p:cNvPr>
          <p:cNvSpPr txBox="1"/>
          <p:nvPr/>
        </p:nvSpPr>
        <p:spPr>
          <a:xfrm>
            <a:off x="3543670" y="2965661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ECharts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E1E13EB-7282-73C2-6961-1BAFEC1665CE}"/>
              </a:ext>
            </a:extLst>
          </p:cNvPr>
          <p:cNvSpPr txBox="1"/>
          <p:nvPr/>
        </p:nvSpPr>
        <p:spPr>
          <a:xfrm>
            <a:off x="1464396" y="4817810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Highcharts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5C64C5E-E4DF-34AB-0495-86C475318A5B}"/>
              </a:ext>
            </a:extLst>
          </p:cNvPr>
          <p:cNvSpPr txBox="1"/>
          <p:nvPr/>
        </p:nvSpPr>
        <p:spPr>
          <a:xfrm>
            <a:off x="3594966" y="4817810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Chart.js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A24D1B2-0C77-F28E-8DC3-7E452370F3F2}"/>
              </a:ext>
            </a:extLst>
          </p:cNvPr>
          <p:cNvGrpSpPr/>
          <p:nvPr/>
        </p:nvGrpSpPr>
        <p:grpSpPr>
          <a:xfrm>
            <a:off x="6795573" y="1582521"/>
            <a:ext cx="4493654" cy="3918961"/>
            <a:chOff x="6510895" y="1577441"/>
            <a:chExt cx="4493654" cy="3918961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B6ABDB5A-571F-0298-BA76-75D5A3F2FF8C}"/>
                </a:ext>
              </a:extLst>
            </p:cNvPr>
            <p:cNvGrpSpPr/>
            <p:nvPr/>
          </p:nvGrpSpPr>
          <p:grpSpPr>
            <a:xfrm>
              <a:off x="6510895" y="1577441"/>
              <a:ext cx="3383750" cy="3918961"/>
              <a:chOff x="7007860" y="1567392"/>
              <a:chExt cx="3383750" cy="3918961"/>
            </a:xfrm>
          </p:grpSpPr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90F081A3-EA63-A265-C331-9638A1706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3F4FA"/>
                  </a:clrFrom>
                  <a:clrTo>
                    <a:srgbClr val="F3F4FA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033942" y="3757029"/>
                <a:ext cx="3318401" cy="1729324"/>
              </a:xfrm>
              <a:prstGeom prst="rect">
                <a:avLst/>
              </a:prstGeom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EA2E3077-5B3B-B9FA-C152-89FC63DB0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3F4FA"/>
                  </a:clrFrom>
                  <a:clrTo>
                    <a:srgbClr val="F3F4FA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018019" y="1567392"/>
                <a:ext cx="3373591" cy="1246928"/>
              </a:xfrm>
              <a:prstGeom prst="rect">
                <a:avLst/>
              </a:prstGeom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CFD274F5-6371-4F15-C02E-3D5F15D60F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3F4FA"/>
                  </a:clrFrom>
                  <a:clrTo>
                    <a:srgbClr val="F3F4FA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007860" y="2842629"/>
                <a:ext cx="3365378" cy="837996"/>
              </a:xfrm>
              <a:prstGeom prst="rect">
                <a:avLst/>
              </a:prstGeom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68E5BEFD-CFC4-252F-47D1-A356CA7B4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3F4FA"/>
                  </a:clrFrom>
                  <a:clrTo>
                    <a:srgbClr val="F3F4FA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704814" y="2392947"/>
                <a:ext cx="1647530" cy="421373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CF3BB6F9-1CAF-C60E-11FE-CC4EE0873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3F4FA"/>
                  </a:clrFrom>
                  <a:clrTo>
                    <a:srgbClr val="F3F4FA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813761" y="3276865"/>
                <a:ext cx="538950" cy="383909"/>
              </a:xfrm>
              <a:prstGeom prst="rect">
                <a:avLst/>
              </a:prstGeom>
            </p:spPr>
          </p:pic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073E1D76-74CC-60FF-417E-C9CCCBC8A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2F3F9"/>
                </a:clrFrom>
                <a:clrTo>
                  <a:srgbClr val="F2F3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07140" y="3325624"/>
              <a:ext cx="517860" cy="2166023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813DDE9D-534C-9F11-6ED2-5FAB0BC89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2F3F9"/>
                </a:clrFrom>
                <a:clrTo>
                  <a:srgbClr val="F2F3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07140" y="1577441"/>
              <a:ext cx="513211" cy="1703172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32A553F4-2CFC-D29D-F2EC-0E1E47400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3F4FA"/>
                </a:clrFrom>
                <a:clrTo>
                  <a:srgbClr val="F3F4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55866" y="3767078"/>
              <a:ext cx="548683" cy="1729324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F6619DA7-752D-D416-AD2A-6A76A8873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3F4FA"/>
                </a:clrFrom>
                <a:clrTo>
                  <a:srgbClr val="F3F4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51218" y="2433845"/>
              <a:ext cx="548683" cy="1333233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3C20C0EA-5C0B-7290-4069-68E482CE7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3F4FA"/>
                </a:clrFrom>
                <a:clrTo>
                  <a:srgbClr val="F3F4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72111" y="1585056"/>
              <a:ext cx="527789" cy="817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9157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5B133-A20A-D0D2-5BAC-D86D83AD1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75BD09E-63A5-3C08-760C-7BB2F572DCAE}"/>
              </a:ext>
            </a:extLst>
          </p:cNvPr>
          <p:cNvSpPr txBox="1">
            <a:spLocks/>
          </p:cNvSpPr>
          <p:nvPr/>
        </p:nvSpPr>
        <p:spPr>
          <a:xfrm>
            <a:off x="558800" y="441643"/>
            <a:ext cx="8737600" cy="145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But how to make a choice?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F4D8C5-B544-19E4-364E-44FFCB4E38E8}"/>
              </a:ext>
            </a:extLst>
          </p:cNvPr>
          <p:cNvSpPr txBox="1">
            <a:spLocks/>
          </p:cNvSpPr>
          <p:nvPr/>
        </p:nvSpPr>
        <p:spPr>
          <a:xfrm>
            <a:off x="873760" y="5442173"/>
            <a:ext cx="4744720" cy="8635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Chart authoring tools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E38AD3-08AC-213F-F300-1A826F515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04"/>
          <a:stretch/>
        </p:blipFill>
        <p:spPr>
          <a:xfrm>
            <a:off x="1593613" y="3608781"/>
            <a:ext cx="1205467" cy="11105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462E7E-346B-6193-C689-E3B54BD6A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90"/>
          <a:stretch/>
        </p:blipFill>
        <p:spPr>
          <a:xfrm>
            <a:off x="3638476" y="1834145"/>
            <a:ext cx="1107538" cy="11221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C69591-B6B1-08F3-CCBA-93F3D4B96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256" y="1799747"/>
            <a:ext cx="1246107" cy="1190941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607B86AC-7A4D-2603-B253-FE16B6721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6891" y="3424188"/>
            <a:ext cx="1470709" cy="1470709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5EFCACC-3EDA-1682-3C4B-DD2F4158EEA2}"/>
              </a:ext>
            </a:extLst>
          </p:cNvPr>
          <p:cNvGrpSpPr/>
          <p:nvPr/>
        </p:nvGrpSpPr>
        <p:grpSpPr>
          <a:xfrm>
            <a:off x="6795573" y="1582521"/>
            <a:ext cx="4493654" cy="3918961"/>
            <a:chOff x="6510895" y="1577441"/>
            <a:chExt cx="4493654" cy="3918961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86DDCB0-2AA2-8B39-128B-32F9494B907A}"/>
                </a:ext>
              </a:extLst>
            </p:cNvPr>
            <p:cNvGrpSpPr/>
            <p:nvPr/>
          </p:nvGrpSpPr>
          <p:grpSpPr>
            <a:xfrm>
              <a:off x="6510895" y="1577441"/>
              <a:ext cx="3383750" cy="3918961"/>
              <a:chOff x="7007860" y="1567392"/>
              <a:chExt cx="3383750" cy="3918961"/>
            </a:xfrm>
          </p:grpSpPr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A7780ADE-2057-6D49-6C86-6DFDA206F8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3F4FA"/>
                  </a:clrFrom>
                  <a:clrTo>
                    <a:srgbClr val="F3F4FA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033942" y="3757029"/>
                <a:ext cx="3318401" cy="1729324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E1A72329-148E-5EB3-E2B1-EC7D30B05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3F4FA"/>
                  </a:clrFrom>
                  <a:clrTo>
                    <a:srgbClr val="F3F4FA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018019" y="1567392"/>
                <a:ext cx="3373591" cy="1246928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C1235B9D-E82F-DBD8-76D5-63272FF6A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3F4FA"/>
                  </a:clrFrom>
                  <a:clrTo>
                    <a:srgbClr val="F3F4FA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007860" y="2842629"/>
                <a:ext cx="3365378" cy="837996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A4D5FFF7-E30E-D15B-CCF9-0BF662658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3F4FA"/>
                  </a:clrFrom>
                  <a:clrTo>
                    <a:srgbClr val="F3F4FA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704814" y="2392947"/>
                <a:ext cx="1647530" cy="421373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8EAD7AE8-1229-76AB-A7DC-C432E3B2B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3F4FA"/>
                  </a:clrFrom>
                  <a:clrTo>
                    <a:srgbClr val="F3F4FA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813761" y="3276865"/>
                <a:ext cx="538950" cy="383909"/>
              </a:xfrm>
              <a:prstGeom prst="rect">
                <a:avLst/>
              </a:prstGeom>
            </p:spPr>
          </p:pic>
        </p:grp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568642B-8F4C-A9C5-D16B-A77024060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2F3F9"/>
                </a:clrFrom>
                <a:clrTo>
                  <a:srgbClr val="F2F3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07140" y="3325624"/>
              <a:ext cx="517860" cy="2166023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0270724-5E3C-EA70-CC2A-29E35D6E4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2F3F9"/>
                </a:clrFrom>
                <a:clrTo>
                  <a:srgbClr val="F2F3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07140" y="1577441"/>
              <a:ext cx="513211" cy="1703172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D916504-B216-CFF4-92F4-FB99E6E9B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3F4FA"/>
                </a:clrFrom>
                <a:clrTo>
                  <a:srgbClr val="F3F4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55866" y="3767078"/>
              <a:ext cx="548683" cy="172932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B1D4417-4927-6A40-0AE4-010BEDA09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3F4FA"/>
                </a:clrFrom>
                <a:clrTo>
                  <a:srgbClr val="F3F4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51218" y="2433845"/>
              <a:ext cx="548683" cy="1333233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AAA07324-DF54-6626-2C60-A245B3D0B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3F4FA"/>
                </a:clrFrom>
                <a:clrTo>
                  <a:srgbClr val="F3F4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72111" y="1585056"/>
              <a:ext cx="527789" cy="817940"/>
            </a:xfrm>
            <a:prstGeom prst="rect">
              <a:avLst/>
            </a:prstGeom>
          </p:spPr>
        </p:pic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064D5376-15F5-77C5-2FD2-5332607CF691}"/>
              </a:ext>
            </a:extLst>
          </p:cNvPr>
          <p:cNvSpPr txBox="1">
            <a:spLocks/>
          </p:cNvSpPr>
          <p:nvPr/>
        </p:nvSpPr>
        <p:spPr>
          <a:xfrm>
            <a:off x="6670040" y="5435599"/>
            <a:ext cx="4744720" cy="8635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Chart templates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A62625-EA17-3F43-3ADB-3AB24568F2A9}"/>
              </a:ext>
            </a:extLst>
          </p:cNvPr>
          <p:cNvSpPr txBox="1"/>
          <p:nvPr/>
        </p:nvSpPr>
        <p:spPr>
          <a:xfrm>
            <a:off x="1964190" y="2956292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D3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3C8009-B2AA-788A-FE64-7BC9D542397E}"/>
              </a:ext>
            </a:extLst>
          </p:cNvPr>
          <p:cNvSpPr txBox="1"/>
          <p:nvPr/>
        </p:nvSpPr>
        <p:spPr>
          <a:xfrm>
            <a:off x="3543670" y="2965661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ECharts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ACCB4F-7D49-0405-E407-2784A0B03494}"/>
              </a:ext>
            </a:extLst>
          </p:cNvPr>
          <p:cNvSpPr txBox="1"/>
          <p:nvPr/>
        </p:nvSpPr>
        <p:spPr>
          <a:xfrm>
            <a:off x="1464396" y="4817810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Highcharts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0F74AE1-E19D-ACBF-4A10-C6BD201377FB}"/>
              </a:ext>
            </a:extLst>
          </p:cNvPr>
          <p:cNvSpPr txBox="1"/>
          <p:nvPr/>
        </p:nvSpPr>
        <p:spPr>
          <a:xfrm>
            <a:off x="3594966" y="4817810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Chart.js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94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E7AAE-B107-09DC-7168-EAFDEA405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B27FC63-8AC5-D767-F4FB-7F9A4F71C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96" y="1416051"/>
            <a:ext cx="4096294" cy="4177712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7F2A6CC-F244-CAD7-55FA-B5B8DC971ABC}"/>
              </a:ext>
            </a:extLst>
          </p:cNvPr>
          <p:cNvSpPr txBox="1">
            <a:spLocks/>
          </p:cNvSpPr>
          <p:nvPr/>
        </p:nvSpPr>
        <p:spPr>
          <a:xfrm>
            <a:off x="558800" y="441643"/>
            <a:ext cx="11389360" cy="145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Assessing the representation effectiveness of charts is difficult.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EAA061D-5763-B4F5-2EC5-B47D8AB25E01}"/>
              </a:ext>
            </a:extLst>
          </p:cNvPr>
          <p:cNvSpPr txBox="1">
            <a:spLocks/>
          </p:cNvSpPr>
          <p:nvPr/>
        </p:nvSpPr>
        <p:spPr>
          <a:xfrm>
            <a:off x="797560" y="5747913"/>
            <a:ext cx="4744720" cy="8635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User studies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0677B8B-A176-A8B7-3DDE-B527C9510555}"/>
              </a:ext>
            </a:extLst>
          </p:cNvPr>
          <p:cNvSpPr txBox="1">
            <a:spLocks/>
          </p:cNvSpPr>
          <p:nvPr/>
        </p:nvSpPr>
        <p:spPr>
          <a:xfrm>
            <a:off x="6728312" y="5747913"/>
            <a:ext cx="4744720" cy="8635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Perception theories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B25E894-4E93-B649-B8D4-DC08285AFD82}"/>
              </a:ext>
            </a:extLst>
          </p:cNvPr>
          <p:cNvSpPr txBox="1">
            <a:spLocks/>
          </p:cNvSpPr>
          <p:nvPr/>
        </p:nvSpPr>
        <p:spPr>
          <a:xfrm>
            <a:off x="6728312" y="5290713"/>
            <a:ext cx="4744720" cy="8635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Hard to apply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97EC30-B071-3DE9-B651-4A5022D85D0D}"/>
              </a:ext>
            </a:extLst>
          </p:cNvPr>
          <p:cNvSpPr txBox="1"/>
          <p:nvPr/>
        </p:nvSpPr>
        <p:spPr>
          <a:xfrm>
            <a:off x="6253480" y="641635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https://huangruilin.tw/2015/08/20/visual-principles-gestalt-theory-4-fundamentals/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815ABB-DB64-B8B6-8DBD-74ECD0FFF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47193"/>
            <a:ext cx="5838878" cy="2842368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84E4F2C2-2009-8625-C20C-3D2DF5C8D88A}"/>
              </a:ext>
            </a:extLst>
          </p:cNvPr>
          <p:cNvSpPr txBox="1">
            <a:spLocks/>
          </p:cNvSpPr>
          <p:nvPr/>
        </p:nvSpPr>
        <p:spPr>
          <a:xfrm>
            <a:off x="797560" y="5290713"/>
            <a:ext cx="4744720" cy="8635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Time-consuming</a:t>
            </a:r>
          </a:p>
        </p:txBody>
      </p:sp>
    </p:spTree>
    <p:extLst>
      <p:ext uri="{BB962C8B-B14F-4D97-AF65-F5344CB8AC3E}">
        <p14:creationId xmlns:p14="http://schemas.microsoft.com/office/powerpoint/2010/main" val="13018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C85564-ADF5-7C8E-B42A-5AC55EB59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graphical pattern identification approach for charts, which simulates human perception by integrating Gestalt Principles.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prototype interface allows chart authors to assess their chart design and get suggestions.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E774F96-9F84-A329-1922-F27D03C5B8B2}"/>
              </a:ext>
            </a:extLst>
          </p:cNvPr>
          <p:cNvSpPr txBox="1">
            <a:spLocks/>
          </p:cNvSpPr>
          <p:nvPr/>
        </p:nvSpPr>
        <p:spPr>
          <a:xfrm>
            <a:off x="558800" y="441643"/>
            <a:ext cx="11389360" cy="145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Contributions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8366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C2583-42A2-77D8-6514-C54141CD0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0640C0-1A64-0B12-8825-A1B0CD21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Identify graphical patterns based on visual perception of humans.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Simulate common perceptual behaviors.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Include diverse perceptual results.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Explain the perceptual mechanism.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Correlate visual effects with graphical patterns.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Compare visual effects of elements.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Suggest improvements for visual representation.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Analyze the current representation effects.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Recommend visual design for representing user-specified patterns.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0B34428-2C66-65D1-0C75-6B7800429F55}"/>
              </a:ext>
            </a:extLst>
          </p:cNvPr>
          <p:cNvSpPr txBox="1">
            <a:spLocks/>
          </p:cNvSpPr>
          <p:nvPr/>
        </p:nvSpPr>
        <p:spPr>
          <a:xfrm>
            <a:off x="558800" y="441643"/>
            <a:ext cx="11389360" cy="145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Design Goals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8283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32C829B-06D7-33D7-BBA4-6143BD1FEFCE}"/>
              </a:ext>
            </a:extLst>
          </p:cNvPr>
          <p:cNvSpPr txBox="1">
            <a:spLocks/>
          </p:cNvSpPr>
          <p:nvPr/>
        </p:nvSpPr>
        <p:spPr>
          <a:xfrm>
            <a:off x="558800" y="441643"/>
            <a:ext cx="11389360" cy="145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Our Approach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5D10845-E3ED-FE25-6BB5-3062F9E7605C}"/>
              </a:ext>
            </a:extLst>
          </p:cNvPr>
          <p:cNvGrpSpPr/>
          <p:nvPr/>
        </p:nvGrpSpPr>
        <p:grpSpPr>
          <a:xfrm>
            <a:off x="1151893" y="2640987"/>
            <a:ext cx="9888214" cy="1576027"/>
            <a:chOff x="1054106" y="2797234"/>
            <a:chExt cx="9888214" cy="1576027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E8761E6B-E5A7-F61C-58A1-C58A4B56A1E6}"/>
                </a:ext>
              </a:extLst>
            </p:cNvPr>
            <p:cNvSpPr/>
            <p:nvPr/>
          </p:nvSpPr>
          <p:spPr>
            <a:xfrm>
              <a:off x="1054106" y="3094926"/>
              <a:ext cx="1957641" cy="908698"/>
            </a:xfrm>
            <a:prstGeom prst="roundRect">
              <a:avLst/>
            </a:prstGeom>
            <a:solidFill>
              <a:srgbClr val="905F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Visual Effects Description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8B43116D-948F-5C03-9177-2A58CE01B306}"/>
                </a:ext>
              </a:extLst>
            </p:cNvPr>
            <p:cNvSpPr/>
            <p:nvPr/>
          </p:nvSpPr>
          <p:spPr>
            <a:xfrm>
              <a:off x="8897390" y="3137522"/>
              <a:ext cx="2044930" cy="908698"/>
            </a:xfrm>
            <a:prstGeom prst="roundRect">
              <a:avLst/>
            </a:prstGeom>
            <a:solidFill>
              <a:srgbClr val="905F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Chart Assessment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3CBA8BFA-0D61-4FDC-5656-670219BC9C2D}"/>
                </a:ext>
              </a:extLst>
            </p:cNvPr>
            <p:cNvSpPr/>
            <p:nvPr/>
          </p:nvSpPr>
          <p:spPr>
            <a:xfrm>
              <a:off x="3641365" y="2797234"/>
              <a:ext cx="4626407" cy="722732"/>
            </a:xfrm>
            <a:prstGeom prst="roundRect">
              <a:avLst/>
            </a:prstGeom>
            <a:solidFill>
              <a:srgbClr val="905F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Perception Simulation Formulation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5F5CBFC3-4934-1497-A651-993F51A6B4DD}"/>
                </a:ext>
              </a:extLst>
            </p:cNvPr>
            <p:cNvSpPr/>
            <p:nvPr/>
          </p:nvSpPr>
          <p:spPr>
            <a:xfrm>
              <a:off x="3641365" y="3650529"/>
              <a:ext cx="4626407" cy="722732"/>
            </a:xfrm>
            <a:prstGeom prst="roundRect">
              <a:avLst/>
            </a:prstGeom>
            <a:solidFill>
              <a:srgbClr val="905F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Graphical Patterns Identification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D35A979A-96E1-68F6-02A0-377C3D7DA8FD}"/>
                </a:ext>
              </a:extLst>
            </p:cNvPr>
            <p:cNvSpPr/>
            <p:nvPr/>
          </p:nvSpPr>
          <p:spPr>
            <a:xfrm rot="20443540">
              <a:off x="3172081" y="3138483"/>
              <a:ext cx="308946" cy="26521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3964EEDC-9597-C253-356C-C5599B7AB63F}"/>
                </a:ext>
              </a:extLst>
            </p:cNvPr>
            <p:cNvSpPr/>
            <p:nvPr/>
          </p:nvSpPr>
          <p:spPr>
            <a:xfrm rot="1156460" flipV="1">
              <a:off x="3172081" y="3724365"/>
              <a:ext cx="308946" cy="26521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62E9F16A-A6DC-C896-E827-BCCCB8A2649D}"/>
                </a:ext>
              </a:extLst>
            </p:cNvPr>
            <p:cNvSpPr/>
            <p:nvPr/>
          </p:nvSpPr>
          <p:spPr>
            <a:xfrm rot="20443540">
              <a:off x="8428107" y="3694854"/>
              <a:ext cx="308946" cy="26521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5F5367B2-836F-F959-32C9-4FDD3F2D53A4}"/>
                </a:ext>
              </a:extLst>
            </p:cNvPr>
            <p:cNvSpPr/>
            <p:nvPr/>
          </p:nvSpPr>
          <p:spPr>
            <a:xfrm rot="1156460" flipV="1">
              <a:off x="8428107" y="3181847"/>
              <a:ext cx="308946" cy="26521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6B09A80-352D-7A0F-4E98-C4705BC916BA}"/>
              </a:ext>
            </a:extLst>
          </p:cNvPr>
          <p:cNvGrpSpPr/>
          <p:nvPr/>
        </p:nvGrpSpPr>
        <p:grpSpPr>
          <a:xfrm>
            <a:off x="1409930" y="4712389"/>
            <a:ext cx="9372140" cy="1485061"/>
            <a:chOff x="1451031" y="4712389"/>
            <a:chExt cx="9372140" cy="1485061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5A7792FB-F9D7-F490-8FB7-F54046C67B74}"/>
                </a:ext>
              </a:extLst>
            </p:cNvPr>
            <p:cNvSpPr/>
            <p:nvPr/>
          </p:nvSpPr>
          <p:spPr>
            <a:xfrm>
              <a:off x="1451031" y="5028272"/>
              <a:ext cx="1843578" cy="794326"/>
            </a:xfrm>
            <a:prstGeom prst="roundRect">
              <a:avLst/>
            </a:prstGeom>
            <a:solidFill>
              <a:srgbClr val="905F2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Visual Effects Description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7D11B4A5-D86D-8C3A-7CFA-88076E4506FA}"/>
                </a:ext>
              </a:extLst>
            </p:cNvPr>
            <p:cNvSpPr/>
            <p:nvPr/>
          </p:nvSpPr>
          <p:spPr>
            <a:xfrm>
              <a:off x="8897390" y="5052677"/>
              <a:ext cx="1925781" cy="794326"/>
            </a:xfrm>
            <a:prstGeom prst="roundRect">
              <a:avLst/>
            </a:prstGeom>
            <a:solidFill>
              <a:srgbClr val="905F2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Chart Assessment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189F9965-B469-E0B7-9B72-B6CCC96CA657}"/>
                </a:ext>
              </a:extLst>
            </p:cNvPr>
            <p:cNvSpPr/>
            <p:nvPr/>
          </p:nvSpPr>
          <p:spPr>
            <a:xfrm>
              <a:off x="3917576" y="4712389"/>
              <a:ext cx="4356847" cy="631766"/>
            </a:xfrm>
            <a:prstGeom prst="roundRect">
              <a:avLst/>
            </a:prstGeom>
            <a:solidFill>
              <a:srgbClr val="905F2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Perception Simulation Formulation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6F450EE4-0101-1B9E-E3CD-C2E076C4E323}"/>
                </a:ext>
              </a:extLst>
            </p:cNvPr>
            <p:cNvSpPr/>
            <p:nvPr/>
          </p:nvSpPr>
          <p:spPr>
            <a:xfrm>
              <a:off x="3917576" y="5565684"/>
              <a:ext cx="4356847" cy="631766"/>
            </a:xfrm>
            <a:prstGeom prst="roundRect">
              <a:avLst/>
            </a:prstGeom>
            <a:solidFill>
              <a:srgbClr val="905F2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Graphical Patterns Identification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CE807FFA-754A-0DF1-750E-FB5F872B7637}"/>
                </a:ext>
              </a:extLst>
            </p:cNvPr>
            <p:cNvSpPr/>
            <p:nvPr/>
          </p:nvSpPr>
          <p:spPr>
            <a:xfrm rot="20443540">
              <a:off x="3471458" y="5028272"/>
              <a:ext cx="290945" cy="2318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40A4D22F-31DD-8561-22BF-02632AAFF768}"/>
                </a:ext>
              </a:extLst>
            </p:cNvPr>
            <p:cNvSpPr/>
            <p:nvPr/>
          </p:nvSpPr>
          <p:spPr>
            <a:xfrm rot="1156460" flipV="1">
              <a:off x="3471458" y="5608212"/>
              <a:ext cx="290945" cy="2318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E4A1B686-F4DD-2BA8-9FF4-32E1DDD47E96}"/>
                </a:ext>
              </a:extLst>
            </p:cNvPr>
            <p:cNvSpPr/>
            <p:nvPr/>
          </p:nvSpPr>
          <p:spPr>
            <a:xfrm rot="20443540">
              <a:off x="8451272" y="5608214"/>
              <a:ext cx="290945" cy="2318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61C02C9D-7F5F-705B-A664-7CA5EE1210BD}"/>
                </a:ext>
              </a:extLst>
            </p:cNvPr>
            <p:cNvSpPr/>
            <p:nvPr/>
          </p:nvSpPr>
          <p:spPr>
            <a:xfrm rot="1156460" flipV="1">
              <a:off x="8429595" y="5094198"/>
              <a:ext cx="290945" cy="2318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086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F3D45-63A0-9B7D-5FC8-4FC7569C6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B9E63EF-900C-4B89-9B2C-7BF7EBDC3C47}"/>
              </a:ext>
            </a:extLst>
          </p:cNvPr>
          <p:cNvSpPr txBox="1">
            <a:spLocks/>
          </p:cNvSpPr>
          <p:nvPr/>
        </p:nvSpPr>
        <p:spPr>
          <a:xfrm>
            <a:off x="558800" y="441643"/>
            <a:ext cx="11389360" cy="145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Our Approach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E0E7A9B-844B-C388-27E6-81CF2188CF00}"/>
              </a:ext>
            </a:extLst>
          </p:cNvPr>
          <p:cNvGrpSpPr/>
          <p:nvPr/>
        </p:nvGrpSpPr>
        <p:grpSpPr>
          <a:xfrm>
            <a:off x="1409930" y="4712389"/>
            <a:ext cx="9372140" cy="1485061"/>
            <a:chOff x="1451031" y="4712389"/>
            <a:chExt cx="9372140" cy="148506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0FE1206F-8E3A-AE10-756C-4FB0A6EFEF25}"/>
                </a:ext>
              </a:extLst>
            </p:cNvPr>
            <p:cNvSpPr/>
            <p:nvPr/>
          </p:nvSpPr>
          <p:spPr>
            <a:xfrm>
              <a:off x="1451031" y="5028272"/>
              <a:ext cx="1843578" cy="794326"/>
            </a:xfrm>
            <a:prstGeom prst="roundRect">
              <a:avLst/>
            </a:prstGeom>
            <a:solidFill>
              <a:srgbClr val="905F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Visual Effects Description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4A244B7-8412-3839-86A8-E1F4F9FAD698}"/>
                </a:ext>
              </a:extLst>
            </p:cNvPr>
            <p:cNvSpPr/>
            <p:nvPr/>
          </p:nvSpPr>
          <p:spPr>
            <a:xfrm>
              <a:off x="8897390" y="5052677"/>
              <a:ext cx="1925781" cy="794326"/>
            </a:xfrm>
            <a:prstGeom prst="roundRect">
              <a:avLst/>
            </a:prstGeom>
            <a:solidFill>
              <a:srgbClr val="905F2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Chart Assessment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4969A3C-60C5-7E1A-6074-25C30B91AE18}"/>
                </a:ext>
              </a:extLst>
            </p:cNvPr>
            <p:cNvSpPr/>
            <p:nvPr/>
          </p:nvSpPr>
          <p:spPr>
            <a:xfrm>
              <a:off x="3917576" y="4712389"/>
              <a:ext cx="4356847" cy="631766"/>
            </a:xfrm>
            <a:prstGeom prst="roundRect">
              <a:avLst/>
            </a:prstGeom>
            <a:solidFill>
              <a:srgbClr val="905F2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Perception Simulation Formulation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EF7E83FB-089B-BA1C-5977-F279DBD7DD8A}"/>
                </a:ext>
              </a:extLst>
            </p:cNvPr>
            <p:cNvSpPr/>
            <p:nvPr/>
          </p:nvSpPr>
          <p:spPr>
            <a:xfrm>
              <a:off x="3917576" y="5565684"/>
              <a:ext cx="4356847" cy="631766"/>
            </a:xfrm>
            <a:prstGeom prst="roundRect">
              <a:avLst/>
            </a:prstGeom>
            <a:solidFill>
              <a:srgbClr val="905F2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Graphical Patterns Identification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9FABE054-140E-2F31-1779-13851C8A978F}"/>
                </a:ext>
              </a:extLst>
            </p:cNvPr>
            <p:cNvSpPr/>
            <p:nvPr/>
          </p:nvSpPr>
          <p:spPr>
            <a:xfrm rot="20443540">
              <a:off x="3471458" y="5028272"/>
              <a:ext cx="290945" cy="2318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7196C407-14C2-C3B1-3E5E-ED4EAB4269E8}"/>
                </a:ext>
              </a:extLst>
            </p:cNvPr>
            <p:cNvSpPr/>
            <p:nvPr/>
          </p:nvSpPr>
          <p:spPr>
            <a:xfrm rot="1156460" flipV="1">
              <a:off x="3471458" y="5608212"/>
              <a:ext cx="290945" cy="2318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4E456B4A-4A8A-4D62-68E4-A9AC68CB4FB1}"/>
                </a:ext>
              </a:extLst>
            </p:cNvPr>
            <p:cNvSpPr/>
            <p:nvPr/>
          </p:nvSpPr>
          <p:spPr>
            <a:xfrm rot="20443540">
              <a:off x="8451272" y="5608214"/>
              <a:ext cx="290945" cy="2318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7D7AB559-ABF2-325C-0C4A-43649ECBD3BE}"/>
                </a:ext>
              </a:extLst>
            </p:cNvPr>
            <p:cNvSpPr/>
            <p:nvPr/>
          </p:nvSpPr>
          <p:spPr>
            <a:xfrm rot="1156460" flipV="1">
              <a:off x="8429595" y="5094198"/>
              <a:ext cx="290945" cy="2318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5C75B7C-D77E-B648-EBDE-3C0F2C909A73}"/>
              </a:ext>
            </a:extLst>
          </p:cNvPr>
          <p:cNvSpPr txBox="1"/>
          <p:nvPr/>
        </p:nvSpPr>
        <p:spPr>
          <a:xfrm>
            <a:off x="1747329" y="3942713"/>
            <a:ext cx="309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Dissemble visual elements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E8BA2D-53AF-9138-A4BB-09043D03232A}"/>
              </a:ext>
            </a:extLst>
          </p:cNvPr>
          <p:cNvSpPr txBox="1"/>
          <p:nvPr/>
        </p:nvSpPr>
        <p:spPr>
          <a:xfrm>
            <a:off x="7204393" y="3958219"/>
            <a:ext cx="304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Characterize visual effects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A432FDBC-1BCF-1329-AA94-69A8AC164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7075" y="1169722"/>
            <a:ext cx="4676096" cy="2788497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560C9F58-3211-8DD8-6F7B-51CBC4D711FB}"/>
              </a:ext>
            </a:extLst>
          </p:cNvPr>
          <p:cNvGrpSpPr/>
          <p:nvPr/>
        </p:nvGrpSpPr>
        <p:grpSpPr>
          <a:xfrm>
            <a:off x="1303451" y="1614767"/>
            <a:ext cx="3774351" cy="2174145"/>
            <a:chOff x="1366951" y="1744408"/>
            <a:chExt cx="3774351" cy="2174145"/>
          </a:xfrm>
        </p:grpSpPr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54992689-CD4E-F439-FB12-0891F1BB3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92513" y="3582035"/>
              <a:ext cx="466220" cy="336518"/>
            </a:xfrm>
            <a:prstGeom prst="rect">
              <a:avLst/>
            </a:prstGeom>
          </p:spPr>
        </p:pic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82BF96E7-74C9-03D4-DC9F-DC0A752D43B6}"/>
                </a:ext>
              </a:extLst>
            </p:cNvPr>
            <p:cNvGrpSpPr/>
            <p:nvPr/>
          </p:nvGrpSpPr>
          <p:grpSpPr>
            <a:xfrm>
              <a:off x="1366951" y="1744408"/>
              <a:ext cx="3774351" cy="1871775"/>
              <a:chOff x="1366951" y="1744408"/>
              <a:chExt cx="3774351" cy="1871775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4B5E128E-FF2B-5B7B-D86B-C2D766C303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0704" y="2218726"/>
                <a:ext cx="1195934" cy="1177664"/>
              </a:xfrm>
              <a:prstGeom prst="rect">
                <a:avLst/>
              </a:prstGeom>
            </p:spPr>
          </p:pic>
          <p:pic>
            <p:nvPicPr>
              <p:cNvPr id="12" name="图形 11">
                <a:extLst>
                  <a:ext uri="{FF2B5EF4-FFF2-40B4-BE49-F238E27FC236}">
                    <a16:creationId xmlns:a16="http://schemas.microsoft.com/office/drawing/2014/main" id="{C5BE01CD-B106-4676-1AA9-D55FC4E12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794446" y="2682577"/>
                <a:ext cx="558492" cy="186164"/>
              </a:xfrm>
              <a:prstGeom prst="rect">
                <a:avLst/>
              </a:prstGeom>
            </p:spPr>
          </p:pic>
          <p:pic>
            <p:nvPicPr>
              <p:cNvPr id="17" name="图形 16">
                <a:extLst>
                  <a:ext uri="{FF2B5EF4-FFF2-40B4-BE49-F238E27FC236}">
                    <a16:creationId xmlns:a16="http://schemas.microsoft.com/office/drawing/2014/main" id="{EFF75CD5-168B-5E14-5241-3881AD91C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352938" y="1935134"/>
                <a:ext cx="184150" cy="1681049"/>
              </a:xfrm>
              <a:prstGeom prst="rect">
                <a:avLst/>
              </a:prstGeom>
            </p:spPr>
          </p:pic>
          <p:pic>
            <p:nvPicPr>
              <p:cNvPr id="19" name="图形 18">
                <a:extLst>
                  <a:ext uri="{FF2B5EF4-FFF2-40B4-BE49-F238E27FC236}">
                    <a16:creationId xmlns:a16="http://schemas.microsoft.com/office/drawing/2014/main" id="{CB28869E-1E28-B412-2B8D-4195100F51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692111" y="1957018"/>
                <a:ext cx="439750" cy="305913"/>
              </a:xfrm>
              <a:prstGeom prst="rect">
                <a:avLst/>
              </a:prstGeom>
            </p:spPr>
          </p:pic>
          <p:pic>
            <p:nvPicPr>
              <p:cNvPr id="24" name="图形 23">
                <a:extLst>
                  <a:ext uri="{FF2B5EF4-FFF2-40B4-BE49-F238E27FC236}">
                    <a16:creationId xmlns:a16="http://schemas.microsoft.com/office/drawing/2014/main" id="{9EDFF577-155A-AA3E-441E-883808324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737529" y="2505170"/>
                <a:ext cx="354813" cy="354813"/>
              </a:xfrm>
              <a:prstGeom prst="rect">
                <a:avLst/>
              </a:prstGeom>
            </p:spPr>
          </p:pic>
          <p:pic>
            <p:nvPicPr>
              <p:cNvPr id="26" name="图形 25">
                <a:extLst>
                  <a:ext uri="{FF2B5EF4-FFF2-40B4-BE49-F238E27FC236}">
                    <a16:creationId xmlns:a16="http://schemas.microsoft.com/office/drawing/2014/main" id="{B324E262-2E14-001F-75D5-C97674FE0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675082" y="3098184"/>
                <a:ext cx="466220" cy="340699"/>
              </a:xfrm>
              <a:prstGeom prst="rect">
                <a:avLst/>
              </a:prstGeom>
            </p:spPr>
          </p:pic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7037DA2-7E78-BE20-D139-EA107A0676B2}"/>
                  </a:ext>
                </a:extLst>
              </p:cNvPr>
              <p:cNvSpPr txBox="1"/>
              <p:nvPr/>
            </p:nvSpPr>
            <p:spPr>
              <a:xfrm>
                <a:off x="1366951" y="1744408"/>
                <a:ext cx="16621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SVG code</a:t>
                </a:r>
                <a:endParaRPr lang="zh-CN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2B9D261-188D-6A37-6494-92D8F39105EB}"/>
                  </a:ext>
                </a:extLst>
              </p:cNvPr>
              <p:cNvSpPr txBox="1"/>
              <p:nvPr/>
            </p:nvSpPr>
            <p:spPr>
              <a:xfrm>
                <a:off x="3480784" y="1848750"/>
                <a:ext cx="1124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&lt;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rect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&gt;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419FE9D-63F0-357A-AEE3-C0D10A30C9E9}"/>
                  </a:ext>
                </a:extLst>
              </p:cNvPr>
              <p:cNvSpPr txBox="1"/>
              <p:nvPr/>
            </p:nvSpPr>
            <p:spPr>
              <a:xfrm>
                <a:off x="3511376" y="2446243"/>
                <a:ext cx="1278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&lt;circle&gt;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87D2817-6227-95ED-3AD2-065FC90201E9}"/>
                  </a:ext>
                </a:extLst>
              </p:cNvPr>
              <p:cNvSpPr txBox="1"/>
              <p:nvPr/>
            </p:nvSpPr>
            <p:spPr>
              <a:xfrm>
                <a:off x="3511376" y="3037176"/>
                <a:ext cx="12194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&lt;path&gt;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2091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520</Words>
  <Application>Microsoft Office PowerPoint</Application>
  <PresentationFormat>宽屏</PresentationFormat>
  <Paragraphs>135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等线 Light</vt:lpstr>
      <vt:lpstr>微软雅黑</vt:lpstr>
      <vt:lpstr>Arial</vt:lpstr>
      <vt:lpstr>Office 主题​​</vt:lpstr>
      <vt:lpstr>Revelio: A Perception Effectiveness Assessment Approach for Graphical Patterns in Charts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Xumeng Wang</dc:creator>
  <cp:lastModifiedBy>翔轩 张</cp:lastModifiedBy>
  <cp:revision>70</cp:revision>
  <dcterms:created xsi:type="dcterms:W3CDTF">2025-03-18T23:55:52Z</dcterms:created>
  <dcterms:modified xsi:type="dcterms:W3CDTF">2025-03-19T12:03:36Z</dcterms:modified>
</cp:coreProperties>
</file>